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9" r:id="rId5"/>
    <p:sldId id="264" r:id="rId6"/>
    <p:sldId id="271" r:id="rId7"/>
    <p:sldId id="267" r:id="rId8"/>
    <p:sldId id="260" r:id="rId9"/>
    <p:sldId id="261" r:id="rId10"/>
    <p:sldId id="268" r:id="rId11"/>
    <p:sldId id="270" r:id="rId12"/>
    <p:sldId id="272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32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8BE0-104C-4DEF-803B-4A3973876199}" type="datetimeFigureOut">
              <a:rPr lang="sk-SK" smtClean="0"/>
              <a:pPr/>
              <a:t>6. 5. 2012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CAF3-147A-49AD-9F44-17CA7BAB6B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8BE0-104C-4DEF-803B-4A3973876199}" type="datetimeFigureOut">
              <a:rPr lang="sk-SK" smtClean="0"/>
              <a:pPr/>
              <a:t>6. 5. 2012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CAF3-147A-49AD-9F44-17CA7BAB6B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8BE0-104C-4DEF-803B-4A3973876199}" type="datetimeFigureOut">
              <a:rPr lang="sk-SK" smtClean="0"/>
              <a:pPr/>
              <a:t>6. 5. 2012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CAF3-147A-49AD-9F44-17CA7BAB6B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8BE0-104C-4DEF-803B-4A3973876199}" type="datetimeFigureOut">
              <a:rPr lang="sk-SK" smtClean="0"/>
              <a:pPr/>
              <a:t>6. 5. 2012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CAF3-147A-49AD-9F44-17CA7BAB6B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8BE0-104C-4DEF-803B-4A3973876199}" type="datetimeFigureOut">
              <a:rPr lang="sk-SK" smtClean="0"/>
              <a:pPr/>
              <a:t>6. 5. 2012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CAF3-147A-49AD-9F44-17CA7BAB6B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8BE0-104C-4DEF-803B-4A3973876199}" type="datetimeFigureOut">
              <a:rPr lang="sk-SK" smtClean="0"/>
              <a:pPr/>
              <a:t>6. 5. 2012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CAF3-147A-49AD-9F44-17CA7BAB6B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8BE0-104C-4DEF-803B-4A3973876199}" type="datetimeFigureOut">
              <a:rPr lang="sk-SK" smtClean="0"/>
              <a:pPr/>
              <a:t>6. 5. 2012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CAF3-147A-49AD-9F44-17CA7BAB6B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8BE0-104C-4DEF-803B-4A3973876199}" type="datetimeFigureOut">
              <a:rPr lang="sk-SK" smtClean="0"/>
              <a:pPr/>
              <a:t>6. 5. 2012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CAF3-147A-49AD-9F44-17CA7BAB6B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8BE0-104C-4DEF-803B-4A3973876199}" type="datetimeFigureOut">
              <a:rPr lang="sk-SK" smtClean="0"/>
              <a:pPr/>
              <a:t>6. 5. 2012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CAF3-147A-49AD-9F44-17CA7BAB6B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8BE0-104C-4DEF-803B-4A3973876199}" type="datetimeFigureOut">
              <a:rPr lang="sk-SK" smtClean="0"/>
              <a:pPr/>
              <a:t>6. 5. 2012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CAF3-147A-49AD-9F44-17CA7BAB6B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8BE0-104C-4DEF-803B-4A3973876199}" type="datetimeFigureOut">
              <a:rPr lang="sk-SK" smtClean="0"/>
              <a:pPr/>
              <a:t>6. 5. 2012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CAF3-147A-49AD-9F44-17CA7BAB6B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 l="-1000" r="-10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88BE0-104C-4DEF-803B-4A3973876199}" type="datetimeFigureOut">
              <a:rPr lang="sk-SK" smtClean="0"/>
              <a:pPr/>
              <a:t>6. 5. 2012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8CAF3-147A-49AD-9F44-17CA7BAB6B4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Cking\Plocha\Smutne%20Melodie.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Monotype Corsiva" pitchFamily="66" charset="0"/>
              </a:rPr>
              <a:t>                                               </a:t>
            </a:r>
            <a:r>
              <a:rPr lang="sk-SK" dirty="0" smtClean="0">
                <a:solidFill>
                  <a:srgbClr val="FFFF00"/>
                </a:solidFill>
                <a:latin typeface="Monotype Corsiva" pitchFamily="66" charset="0"/>
              </a:rPr>
              <a:t>Prezentácia:</a:t>
            </a:r>
            <a:br>
              <a:rPr lang="sk-SK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sk-SK" dirty="0" smtClean="0">
                <a:solidFill>
                  <a:srgbClr val="FFFF00"/>
                </a:solidFill>
                <a:latin typeface="Monotype Corsiva" pitchFamily="66" charset="0"/>
              </a:rPr>
              <a:t>                      Slovenský jazyk a literatúra</a:t>
            </a:r>
            <a:endParaRPr lang="sk-SK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4444" y="3857628"/>
            <a:ext cx="7629556" cy="1752600"/>
          </a:xfrm>
        </p:spPr>
        <p:txBody>
          <a:bodyPr>
            <a:normAutofit lnSpcReduction="10000"/>
          </a:bodyPr>
          <a:lstStyle/>
          <a:p>
            <a:r>
              <a:rPr lang="sk-SK" sz="4000" dirty="0" smtClean="0">
                <a:solidFill>
                  <a:srgbClr val="FFC000"/>
                </a:solidFill>
                <a:latin typeface="Old English Text MT" pitchFamily="66" charset="0"/>
              </a:rPr>
              <a:t>                      </a:t>
            </a:r>
            <a:r>
              <a:rPr lang="sk-SK" dirty="0" smtClean="0">
                <a:solidFill>
                  <a:srgbClr val="FFFF00"/>
                </a:solidFill>
                <a:latin typeface="Monotype Corsiva" pitchFamily="66" charset="0"/>
              </a:rPr>
              <a:t>Autor : Slávka Kopecká</a:t>
            </a:r>
          </a:p>
          <a:p>
            <a:r>
              <a:rPr lang="sk-SK" dirty="0" smtClean="0">
                <a:solidFill>
                  <a:srgbClr val="FFFF00"/>
                </a:solidFill>
                <a:latin typeface="Monotype Corsiva" pitchFamily="66" charset="0"/>
              </a:rPr>
              <a:t>                      Trieda :  III. POE</a:t>
            </a:r>
          </a:p>
          <a:p>
            <a:r>
              <a:rPr lang="sk-SK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Školský rok: 2011-2012</a:t>
            </a:r>
          </a:p>
          <a:p>
            <a:endParaRPr lang="sk-SK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4" name="Obrázek 3" descr="http://www.antikvariatshop.sk/img/zbozi/i/i4171-bi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2357454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Smutne Melodie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C000"/>
                </a:solidFill>
                <a:latin typeface="Monotype Corsiva" pitchFamily="66" charset="0"/>
              </a:rPr>
              <a:t>História moderným pohľadom</a:t>
            </a:r>
            <a:endParaRPr lang="sk-SK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4" name="Zástupný symbol pro obsah 3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000372"/>
            <a:ext cx="2357454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plagat_sh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571612"/>
            <a:ext cx="233203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Obrázek 7" descr="http://img.topky.sk/21054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86322"/>
            <a:ext cx="190500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 descr="http://www.shakespeare.cz/lss/img/21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85860"/>
            <a:ext cx="250033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 descr="http://www.bratislavskenoviny.sk/buxus/images/fotogaleria/kam_v_bratislave_homepage/zoznam_divadiel/kompletny_shakespeare_zhltnuty_za_120_minut_2/Shakespeare_za_120_min.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5" y="4357694"/>
            <a:ext cx="2643206" cy="218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 descr="http://www.ekosice.com/files/plagaty/qsa8p1dd0gih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1785926"/>
            <a:ext cx="183628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t2.gstatic.com/images?q=tbn:ANd9GcRKWvV35_hts0Ic_64IKNujGCzHnI6Yu-hykPnkw4pHHNzLPM1TF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1214422"/>
            <a:ext cx="2686050" cy="17049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14" descr="http://i.pravda.sk/09/064/skcl/P462c1dd3_22_shakespeare_3x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4" y="3071810"/>
            <a:ext cx="2762269" cy="12858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4" descr="http://www.citylife.sk/sites/default/files/divadla/Zaznam_na_celu_obrazovku_15.12.2010_145714.bmp_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2" y="4643446"/>
            <a:ext cx="2714645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6" descr="http://t3.gstatic.com/images?q=tbn:ANd9GcQEZiwoCYQ5eo-4CZeLJ7bwyeI8T0OcIoxDfcJ608diTfSzZLt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88" y="5072074"/>
            <a:ext cx="2538413" cy="1562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7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FFC000"/>
                </a:solidFill>
                <a:latin typeface="Monotype Corsiva" pitchFamily="66" charset="0"/>
              </a:rPr>
              <a:t>                 Slávne autorove výroky</a:t>
            </a:r>
            <a:br>
              <a:rPr lang="sk-SK" sz="3200" dirty="0" smtClean="0">
                <a:solidFill>
                  <a:srgbClr val="FFC000"/>
                </a:solidFill>
                <a:latin typeface="Monotype Corsiva" pitchFamily="66" charset="0"/>
              </a:rPr>
            </a:br>
            <a:endParaRPr lang="sk-SK" sz="32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525779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sk-SK" sz="4500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sk-SK" sz="4500" dirty="0" smtClean="0">
                <a:solidFill>
                  <a:srgbClr val="FFC000"/>
                </a:solidFill>
                <a:latin typeface="Monotype Corsiva" pitchFamily="66" charset="0"/>
              </a:rPr>
              <a:t>Vonkajšia krása je o to cennejšia, o čo viac vnútornej krásy skrýva.</a:t>
            </a:r>
          </a:p>
          <a:p>
            <a:pPr>
              <a:buNone/>
            </a:pPr>
            <a:r>
              <a:rPr lang="sk-SK" sz="4500" dirty="0" smtClean="0">
                <a:solidFill>
                  <a:srgbClr val="FFC000"/>
                </a:solidFill>
                <a:latin typeface="Monotype Corsiva" pitchFamily="66" charset="0"/>
              </a:rPr>
              <a:t>Vieme, čo sme, ale nevieme, čím môžeme byť.</a:t>
            </a:r>
          </a:p>
          <a:p>
            <a:pPr>
              <a:buNone/>
            </a:pPr>
            <a:r>
              <a:rPr lang="sk-SK" sz="4500" dirty="0" smtClean="0">
                <a:solidFill>
                  <a:srgbClr val="FFC000"/>
                </a:solidFill>
                <a:latin typeface="Monotype Corsiva" pitchFamily="66" charset="0"/>
              </a:rPr>
              <a:t>Myšlienky sú bez cla.</a:t>
            </a:r>
          </a:p>
          <a:p>
            <a:pPr>
              <a:buNone/>
            </a:pPr>
            <a:r>
              <a:rPr lang="sk-SK" sz="4500" dirty="0" smtClean="0">
                <a:solidFill>
                  <a:srgbClr val="FFC000"/>
                </a:solidFill>
                <a:latin typeface="Monotype Corsiva" pitchFamily="66" charset="0"/>
              </a:rPr>
              <a:t>Čas uteká podľa toho, s kým sme.</a:t>
            </a:r>
          </a:p>
          <a:p>
            <a:pPr>
              <a:buNone/>
            </a:pPr>
            <a:r>
              <a:rPr lang="sk-SK" sz="4500" dirty="0" smtClean="0">
                <a:solidFill>
                  <a:srgbClr val="FFC000"/>
                </a:solidFill>
                <a:latin typeface="Monotype Corsiva" pitchFamily="66" charset="0"/>
              </a:rPr>
              <a:t>Choroba je nákazlivá, kiežby bola aj láska.</a:t>
            </a:r>
          </a:p>
          <a:p>
            <a:pPr>
              <a:buNone/>
            </a:pPr>
            <a:r>
              <a:rPr lang="sk-SK" sz="4500" dirty="0" smtClean="0">
                <a:solidFill>
                  <a:srgbClr val="FFC000"/>
                </a:solidFill>
                <a:latin typeface="Monotype Corsiva" pitchFamily="66" charset="0"/>
              </a:rPr>
              <a:t>Strasť nechodieva sama, lež v celých húfoch.</a:t>
            </a:r>
          </a:p>
          <a:p>
            <a:pPr>
              <a:buNone/>
            </a:pPr>
            <a:r>
              <a:rPr lang="sk-SK" sz="4500" dirty="0" smtClean="0">
                <a:solidFill>
                  <a:srgbClr val="FFC000"/>
                </a:solidFill>
                <a:latin typeface="Monotype Corsiva" pitchFamily="66" charset="0"/>
              </a:rPr>
              <a:t>Anonym nikdy za nič nestojí, lebo sám svoje meno nepokladá za nič.</a:t>
            </a:r>
          </a:p>
          <a:p>
            <a:pPr>
              <a:buNone/>
            </a:pPr>
            <a:r>
              <a:rPr lang="sk-SK" sz="4500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                         </a:t>
            </a:r>
            <a:r>
              <a:rPr lang="sk-SK" sz="2800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sk-SK" sz="2800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                                                                                                 ( </a:t>
            </a:r>
            <a:r>
              <a:rPr lang="sk-SK" sz="2800" dirty="0" err="1" smtClean="0">
                <a:solidFill>
                  <a:srgbClr val="FFC000"/>
                </a:solidFill>
                <a:latin typeface="Monotype Corsiva" pitchFamily="66" charset="0"/>
              </a:rPr>
              <a:t>William</a:t>
            </a:r>
            <a:r>
              <a:rPr lang="sk-SK" sz="2800" dirty="0" smtClean="0">
                <a:solidFill>
                  <a:srgbClr val="FFC000"/>
                </a:solidFill>
                <a:latin typeface="Monotype Corsiva" pitchFamily="66" charset="0"/>
              </a:rPr>
              <a:t> Shakespeare) </a:t>
            </a:r>
          </a:p>
          <a:p>
            <a:pPr>
              <a:buNone/>
            </a:pPr>
            <a:endParaRPr lang="sk-SK" dirty="0">
              <a:solidFill>
                <a:srgbClr val="FFC000"/>
              </a:solidFill>
            </a:endParaRPr>
          </a:p>
        </p:txBody>
      </p:sp>
      <p:pic>
        <p:nvPicPr>
          <p:cNvPr id="9" name="Obrázek 8" descr="http://blog.sme.sk/blog/2428/111236/clanok_fo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286388"/>
            <a:ext cx="3000396" cy="13573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Obrázek 11" descr="http://school.discoveryeducation.com/clipart/images/hamlet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1362075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7008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9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„Byť, 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28596" y="428604"/>
            <a:ext cx="43577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sk-SK" sz="2000" i="1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Byť či nebyť – kto mi odpovie,</a:t>
            </a:r>
            <a:endParaRPr lang="sk-SK" sz="2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čo šľachtí ducha viac: či trpne znášať</a:t>
            </a:r>
            <a:r>
              <a:rPr lang="sk-SK" sz="2000" b="1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sk-SK" sz="2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strely a šípy zlostnej Šťasteny,</a:t>
            </a:r>
            <a:endParaRPr lang="sk-SK" sz="2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či pozdvihnúť zbraň proti moru bied</a:t>
            </a:r>
            <a:endParaRPr lang="sk-SK" sz="2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a násilne ho zdolať? Umrieť, spať –</a:t>
            </a:r>
            <a:endParaRPr lang="sk-SK" sz="2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nič viac, a namýšľať si, že tým spánkom </a:t>
            </a:r>
            <a:endParaRPr lang="sk-SK" sz="2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sa končí srdca bôľ a stovky hrôz,</a:t>
            </a:r>
            <a:endParaRPr lang="sk-SK" sz="2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čo sú nám súdené; tak umrieť, spať –</a:t>
            </a:r>
            <a:endParaRPr lang="sk-SK" sz="2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či v tom je méta našich túžení? </a:t>
            </a:r>
            <a:endParaRPr lang="sk-SK" sz="2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Spať – azda snívať – to nás zaráža,</a:t>
            </a:r>
            <a:endParaRPr lang="sk-SK" sz="2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čo prisniť sa nám môže v spánku smrti,</a:t>
            </a:r>
            <a:endParaRPr lang="sk-SK" sz="2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keď unikli sme svetským krútňavám. </a:t>
            </a:r>
            <a:endParaRPr lang="sk-SK" sz="2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A človek zaváha – tie obavy </a:t>
            </a:r>
            <a:endParaRPr lang="sk-SK" sz="2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nám predlžujú strasti života. </a:t>
            </a:r>
            <a:endParaRPr lang="sk-SK" sz="2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000" b="1" dirty="0" smtClean="0"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143109" y="5044074"/>
            <a:ext cx="21431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W. Shakespeare : </a:t>
            </a:r>
            <a:r>
              <a:rPr lang="sk-SK" sz="1600" dirty="0" err="1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Hamlet</a:t>
            </a:r>
            <a:endParaRPr lang="sk-SK" dirty="0" smtClean="0"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857752" y="4357694"/>
            <a:ext cx="35004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2800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2800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k-SK" sz="2800" dirty="0" smtClean="0">
              <a:solidFill>
                <a:srgbClr val="FFC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2800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Ďakujem za pozornosť,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2400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Slávka Kopecká,  III.POE</a:t>
            </a:r>
            <a:endParaRPr lang="sk-SK" sz="2400" dirty="0" smtClean="0">
              <a:solidFill>
                <a:srgbClr val="FFC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8000" dirty="0" smtClean="0">
                <a:latin typeface="Monotype Corsiva" pitchFamily="66" charset="0"/>
              </a:rPr>
              <a:t>               </a:t>
            </a:r>
            <a:r>
              <a:rPr lang="sk-SK" sz="8000" dirty="0" smtClean="0">
                <a:solidFill>
                  <a:srgbClr val="FFFF00"/>
                </a:solidFill>
                <a:latin typeface="Monotype Corsiva" pitchFamily="66" charset="0"/>
              </a:rPr>
              <a:t>HAMLET</a:t>
            </a:r>
            <a:endParaRPr lang="sk-SK" sz="8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0166" y="3786190"/>
            <a:ext cx="7343804" cy="1752600"/>
          </a:xfrm>
        </p:spPr>
        <p:txBody>
          <a:bodyPr>
            <a:normAutofit/>
          </a:bodyPr>
          <a:lstStyle/>
          <a:p>
            <a:r>
              <a:rPr lang="sk-SK" sz="4400" dirty="0" smtClean="0">
                <a:solidFill>
                  <a:srgbClr val="FFC000"/>
                </a:solidFill>
                <a:latin typeface="Old English Text MT" pitchFamily="66" charset="0"/>
              </a:rPr>
              <a:t>                  </a:t>
            </a:r>
            <a:r>
              <a:rPr lang="sk-SK" sz="4400" dirty="0" err="1" smtClean="0">
                <a:solidFill>
                  <a:srgbClr val="FFC000"/>
                </a:solidFill>
                <a:latin typeface="Monotype Corsiva" pitchFamily="66" charset="0"/>
              </a:rPr>
              <a:t>William</a:t>
            </a:r>
            <a:r>
              <a:rPr lang="sk-SK" sz="4400" dirty="0" smtClean="0">
                <a:solidFill>
                  <a:srgbClr val="FFC000"/>
                </a:solidFill>
                <a:latin typeface="Monotype Corsiva" pitchFamily="66" charset="0"/>
              </a:rPr>
              <a:t>  Shakespeare</a:t>
            </a:r>
          </a:p>
          <a:p>
            <a:r>
              <a:rPr lang="sk-SK" sz="4400" dirty="0" smtClean="0">
                <a:solidFill>
                  <a:srgbClr val="FFC000"/>
                </a:solidFill>
                <a:latin typeface="Monotype Corsiva" pitchFamily="66" charset="0"/>
              </a:rPr>
              <a:t>                   Tragédia</a:t>
            </a:r>
          </a:p>
          <a:p>
            <a:endParaRPr lang="sk-SK" sz="4400" dirty="0">
              <a:latin typeface="Monotype Corsiva" pitchFamily="66" charset="0"/>
            </a:endParaRPr>
          </a:p>
        </p:txBody>
      </p:sp>
      <p:pic>
        <p:nvPicPr>
          <p:cNvPr id="9" name="Obrázek 8" descr="http://www.zapnimozek.cz/wp-content/uploads/hamle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143248"/>
            <a:ext cx="1857388" cy="30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http://t0.gstatic.com/images?q=tbn:ANd9GcQgaNWpT0Seyv592rGrqVuo42I7ceJP1p8dxP5Nz6g5zSih2VZ_CLFhTpTK8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142875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http://www.leurabooks.com.au/shop_image/product/GHE001831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857232"/>
            <a:ext cx="157163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http://2.bp.blogspot.com/-dc6yifoAQN0/Tz5dMDD6ezI/AAAAAAAAAEQ/ish0Cw5xLLU/s1600/Hamlet+Cover-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286124"/>
            <a:ext cx="17859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i="1" dirty="0" smtClean="0">
                <a:solidFill>
                  <a:srgbClr val="FFC000"/>
                </a:solidFill>
                <a:latin typeface="Monotype Corsiva" pitchFamily="66" charset="0"/>
              </a:rPr>
              <a:t>Charakteristika literatúry v období humanizmu a renesancie</a:t>
            </a:r>
            <a:endParaRPr lang="sk-SK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endParaRPr lang="sk-SK" sz="24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r>
              <a:rPr lang="sk-SK" sz="2000" b="1" dirty="0" smtClean="0">
                <a:solidFill>
                  <a:srgbClr val="FFC000"/>
                </a:solidFill>
                <a:latin typeface="Monotype Corsiva" pitchFamily="66" charset="0"/>
              </a:rPr>
              <a:t>obrodenie človeka v duchu antických ideálov </a:t>
            </a:r>
          </a:p>
          <a:p>
            <a:endParaRPr lang="sk-SK" sz="2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r>
              <a:rPr lang="sk-SK" sz="2000" b="1" dirty="0" smtClean="0">
                <a:solidFill>
                  <a:srgbClr val="FFC000"/>
                </a:solidFill>
                <a:latin typeface="Monotype Corsiva" pitchFamily="66" charset="0"/>
              </a:rPr>
              <a:t>pozornosť sa od nadpozemského sveta obracala k svetskému životu </a:t>
            </a:r>
          </a:p>
          <a:p>
            <a:endParaRPr lang="sk-SK" sz="2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r>
              <a:rPr lang="sk-SK" sz="2000" b="1" dirty="0" smtClean="0">
                <a:solidFill>
                  <a:srgbClr val="FFC000"/>
                </a:solidFill>
                <a:latin typeface="Monotype Corsiva" pitchFamily="66" charset="0"/>
              </a:rPr>
              <a:t>za najdôležitejšie právo sa považovalo právo človeka na šťastné prežívanie života</a:t>
            </a:r>
          </a:p>
          <a:p>
            <a:endParaRPr lang="sk-SK" sz="2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r>
              <a:rPr lang="sk-SK" sz="2000" b="1" dirty="0" smtClean="0">
                <a:solidFill>
                  <a:srgbClr val="FFC000"/>
                </a:solidFill>
                <a:latin typeface="Monotype Corsiva" pitchFamily="66" charset="0"/>
              </a:rPr>
              <a:t>vyzdvihoval sa význam jednotlivca, úcta k rozumu </a:t>
            </a:r>
          </a:p>
          <a:p>
            <a:endParaRPr lang="sk-SK" sz="2000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r>
              <a:rPr lang="sk-SK" sz="2000" b="1" dirty="0" smtClean="0">
                <a:solidFill>
                  <a:srgbClr val="FFC000"/>
                </a:solidFill>
                <a:latin typeface="Monotype Corsiva" pitchFamily="66" charset="0"/>
              </a:rPr>
              <a:t>humanisti napodobňovali tvorbu antických autorov </a:t>
            </a:r>
          </a:p>
          <a:p>
            <a:endParaRPr lang="sk-SK" dirty="0"/>
          </a:p>
        </p:txBody>
      </p:sp>
      <p:pic>
        <p:nvPicPr>
          <p:cNvPr id="4" name="Obrázek 3" descr="http://t1.gstatic.com/images?q=tbn:ANd9GcR7Mf77yIQvDKdql7U1XIjqIPUGfbRMZ8y2q8GGPbiMHQFJhAN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14818"/>
            <a:ext cx="2857520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3306" y="214290"/>
            <a:ext cx="5111750" cy="5853113"/>
          </a:xfrm>
        </p:spPr>
        <p:txBody>
          <a:bodyPr>
            <a:normAutofit/>
          </a:bodyPr>
          <a:lstStyle/>
          <a:p>
            <a:pPr lvl="0"/>
            <a:r>
              <a:rPr lang="sk-SK" sz="2000" b="1" i="1" dirty="0">
                <a:solidFill>
                  <a:srgbClr val="FFC000"/>
                </a:solidFill>
                <a:latin typeface="Monotype Corsiva" pitchFamily="66" charset="0"/>
              </a:rPr>
              <a:t>najväčší 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 dramatik  vrcholnej  renesancie</a:t>
            </a:r>
            <a:endParaRPr lang="sk-SK" sz="2000" b="1" i="1" dirty="0">
              <a:solidFill>
                <a:srgbClr val="FFC000"/>
              </a:solidFill>
              <a:latin typeface="Monotype Corsiva" pitchFamily="66" charset="0"/>
            </a:endParaRPr>
          </a:p>
          <a:p>
            <a:pPr lvl="0"/>
            <a:r>
              <a:rPr lang="sk-SK" sz="2000" b="1" i="1" dirty="0">
                <a:solidFill>
                  <a:srgbClr val="FFC000"/>
                </a:solidFill>
                <a:latin typeface="Monotype Corsiva" pitchFamily="66" charset="0"/>
              </a:rPr>
              <a:t>napísal 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 takmer  40 </a:t>
            </a:r>
            <a:r>
              <a:rPr lang="sk-SK" sz="2000" b="1" i="1" dirty="0">
                <a:solidFill>
                  <a:srgbClr val="FFC000"/>
                </a:solidFill>
                <a:latin typeface="Monotype Corsiva" pitchFamily="66" charset="0"/>
              </a:rPr>
              <a:t>hier – tragédie, komédie, tragikomédie a historické hry </a:t>
            </a:r>
          </a:p>
          <a:p>
            <a:pPr lvl="0"/>
            <a:r>
              <a:rPr lang="sk-SK" sz="2000" b="1" i="1" dirty="0">
                <a:solidFill>
                  <a:srgbClr val="FFC000"/>
                </a:solidFill>
                <a:latin typeface="Monotype Corsiva" pitchFamily="66" charset="0"/>
              </a:rPr>
              <a:t>v dielach 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 reagoval  na  prudký  vývin svojej  doby</a:t>
            </a:r>
            <a:endParaRPr lang="sk-SK" sz="2000" b="1" i="1" dirty="0">
              <a:solidFill>
                <a:srgbClr val="FFC000"/>
              </a:solidFill>
              <a:latin typeface="Monotype Corsiva" pitchFamily="66" charset="0"/>
            </a:endParaRPr>
          </a:p>
          <a:p>
            <a:pPr lvl="0"/>
            <a:r>
              <a:rPr lang="sk-SK" sz="2000" b="1" i="1" dirty="0">
                <a:solidFill>
                  <a:srgbClr val="FFC000"/>
                </a:solidFill>
                <a:latin typeface="Monotype Corsiva" pitchFamily="66" charset="0"/>
              </a:rPr>
              <a:t>oženil 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 sa </a:t>
            </a:r>
            <a:r>
              <a:rPr lang="sk-SK" sz="2000" b="1" i="1" dirty="0">
                <a:solidFill>
                  <a:srgbClr val="FFC000"/>
                </a:solidFill>
                <a:latin typeface="Monotype Corsiva" pitchFamily="66" charset="0"/>
              </a:rPr>
              <a:t>ako 18-ročný 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, jeho </a:t>
            </a:r>
            <a:r>
              <a:rPr lang="sk-SK" sz="2000" b="1" i="1" dirty="0">
                <a:solidFill>
                  <a:srgbClr val="FFC000"/>
                </a:solidFill>
                <a:latin typeface="Monotype Corsiva" pitchFamily="66" charset="0"/>
              </a:rPr>
              <a:t>život 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 plynul  pokojne </a:t>
            </a:r>
            <a:r>
              <a:rPr lang="sk-SK" sz="2000" b="1" i="1" dirty="0">
                <a:solidFill>
                  <a:srgbClr val="FFC000"/>
                </a:solidFill>
                <a:latin typeface="Monotype Corsiva" pitchFamily="66" charset="0"/>
              </a:rPr>
              <a:t>a bez vonkajších zvratov</a:t>
            </a:r>
          </a:p>
          <a:p>
            <a:pPr lvl="0"/>
            <a:r>
              <a:rPr lang="sk-SK" sz="2000" b="1" i="1" dirty="0">
                <a:solidFill>
                  <a:srgbClr val="FFC000"/>
                </a:solidFill>
                <a:latin typeface="Monotype Corsiva" pitchFamily="66" charset="0"/>
              </a:rPr>
              <a:t>pôsobil 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 ako  herec </a:t>
            </a:r>
            <a:r>
              <a:rPr lang="sk-SK" sz="2000" b="1" i="1" dirty="0">
                <a:solidFill>
                  <a:srgbClr val="FFC000"/>
                </a:solidFill>
                <a:latin typeface="Monotype Corsiva" pitchFamily="66" charset="0"/>
              </a:rPr>
              <a:t>a mal 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 vlastnú  divadelnú </a:t>
            </a:r>
            <a:r>
              <a:rPr lang="sk-SK" sz="2000" b="1" i="1" dirty="0">
                <a:solidFill>
                  <a:srgbClr val="FFC000"/>
                </a:solidFill>
                <a:latin typeface="Monotype Corsiva" pitchFamily="66" charset="0"/>
              </a:rPr>
              <a:t>spoločnosť </a:t>
            </a:r>
          </a:p>
          <a:p>
            <a:pPr lvl="0"/>
            <a:r>
              <a:rPr lang="sk-SK" sz="2000" b="1" i="1" dirty="0">
                <a:solidFill>
                  <a:srgbClr val="FFC000"/>
                </a:solidFill>
                <a:latin typeface="Monotype Corsiva" pitchFamily="66" charset="0"/>
              </a:rPr>
              <a:t>zomrel 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 ako </a:t>
            </a:r>
            <a:r>
              <a:rPr lang="sk-SK" sz="2000" b="1" i="1" dirty="0">
                <a:solidFill>
                  <a:srgbClr val="FFC000"/>
                </a:solidFill>
                <a:latin typeface="Monotype Corsiva" pitchFamily="66" charset="0"/>
              </a:rPr>
              <a:t>52-ročný 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 v </a:t>
            </a:r>
            <a:r>
              <a:rPr lang="sk-SK" sz="2000" b="1" i="1" dirty="0">
                <a:solidFill>
                  <a:srgbClr val="FFC000"/>
                </a:solidFill>
                <a:latin typeface="Monotype Corsiva" pitchFamily="66" charset="0"/>
              </a:rPr>
              <a:t>rodnom 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sk-SK" sz="2000" b="1" i="1" dirty="0" err="1" smtClean="0">
                <a:solidFill>
                  <a:srgbClr val="FFC000"/>
                </a:solidFill>
                <a:latin typeface="Monotype Corsiva" pitchFamily="66" charset="0"/>
              </a:rPr>
              <a:t>Stradforde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  nad </a:t>
            </a:r>
            <a:r>
              <a:rPr lang="sk-SK" sz="2000" b="1" i="1" dirty="0" err="1">
                <a:solidFill>
                  <a:srgbClr val="FFC000"/>
                </a:solidFill>
                <a:latin typeface="Monotype Corsiva" pitchFamily="66" charset="0"/>
              </a:rPr>
              <a:t>Avonom</a:t>
            </a:r>
            <a:r>
              <a:rPr lang="sk-SK" sz="2000" b="1" i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</a:p>
          <a:p>
            <a:endParaRPr lang="sk-SK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2844" y="1428736"/>
            <a:ext cx="3571900" cy="4691063"/>
          </a:xfrm>
        </p:spPr>
        <p:txBody>
          <a:bodyPr>
            <a:noAutofit/>
          </a:bodyPr>
          <a:lstStyle/>
          <a:p>
            <a:r>
              <a:rPr lang="sk-SK" sz="1600" dirty="0" smtClean="0">
                <a:latin typeface="Old English Text MT" pitchFamily="66" charset="0"/>
              </a:rPr>
              <a:t>                     </a:t>
            </a:r>
          </a:p>
          <a:p>
            <a:r>
              <a:rPr lang="sk-SK" sz="1600" dirty="0" smtClean="0">
                <a:latin typeface="Old English Text MT" pitchFamily="66" charset="0"/>
              </a:rPr>
              <a:t>                                                                                                                                                       </a:t>
            </a:r>
          </a:p>
          <a:p>
            <a:r>
              <a:rPr lang="sk-SK" sz="1600" dirty="0" smtClean="0">
                <a:latin typeface="Old English Text MT" pitchFamily="66" charset="0"/>
              </a:rPr>
              <a:t>                        </a:t>
            </a:r>
          </a:p>
          <a:p>
            <a:r>
              <a:rPr lang="sk-SK" sz="1600" dirty="0" smtClean="0">
                <a:latin typeface="Old English Text MT" pitchFamily="66" charset="0"/>
              </a:rPr>
              <a:t>                      </a:t>
            </a:r>
            <a:endParaRPr lang="sk-SK" sz="1600" dirty="0" smtClean="0"/>
          </a:p>
          <a:p>
            <a:endParaRPr lang="sk-SK" sz="1600" dirty="0" smtClean="0">
              <a:latin typeface="Old English Text MT" pitchFamily="66" charset="0"/>
            </a:endParaRPr>
          </a:p>
          <a:p>
            <a:endParaRPr lang="sk-SK" sz="1600" dirty="0">
              <a:latin typeface="Old English Text MT" pitchFamily="66" charset="0"/>
            </a:endParaRPr>
          </a:p>
          <a:p>
            <a:endParaRPr lang="sk-SK" sz="1600" dirty="0" smtClean="0">
              <a:latin typeface="Old English Text MT" pitchFamily="66" charset="0"/>
            </a:endParaRPr>
          </a:p>
          <a:p>
            <a:endParaRPr lang="sk-SK" sz="1600" dirty="0">
              <a:latin typeface="Old English Text MT" pitchFamily="66" charset="0"/>
            </a:endParaRPr>
          </a:p>
          <a:p>
            <a:endParaRPr lang="sk-SK" sz="1600" dirty="0" smtClean="0">
              <a:latin typeface="Old English Text MT" pitchFamily="66" charset="0"/>
            </a:endParaRPr>
          </a:p>
          <a:p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Hlavné diela : 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Hamlet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</a:t>
            </a:r>
          </a:p>
          <a:p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Rómeo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a Júlia                                                                                                                               </a:t>
            </a:r>
          </a:p>
          <a:p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Othello</a:t>
            </a:r>
            <a:endParaRPr lang="sk-SK" sz="1800" b="1" i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 Kráľ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Lear</a:t>
            </a:r>
            <a:endParaRPr lang="sk-SK" sz="1800" b="1" i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Sen noci svätojánskej</a:t>
            </a:r>
          </a:p>
          <a:p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Skrotenie zlej ženy </a:t>
            </a:r>
          </a:p>
          <a:p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Márna lásky snaha, ..... </a:t>
            </a:r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/>
          </a:p>
        </p:txBody>
      </p:sp>
      <p:pic>
        <p:nvPicPr>
          <p:cNvPr id="5" name="Obrázek 4" descr="http://t3.gstatic.com/images?q=tbn:ANd9GcSkQy4nLBDC_BEsDIP7BXwcsS_XhFh4ywGk7vmdzwvDgGpyvnq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428892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Obdélník 6"/>
          <p:cNvSpPr/>
          <p:nvPr/>
        </p:nvSpPr>
        <p:spPr>
          <a:xfrm>
            <a:off x="500034" y="2428868"/>
            <a:ext cx="2000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400" dirty="0" smtClean="0">
              <a:latin typeface="Old English Text MT" pitchFamily="66" charset="0"/>
            </a:endParaRPr>
          </a:p>
          <a:p>
            <a:endParaRPr lang="sk-SK" sz="2400" dirty="0">
              <a:latin typeface="Old English Text MT" pitchFamily="66" charset="0"/>
            </a:endParaRPr>
          </a:p>
          <a:p>
            <a:r>
              <a:rPr lang="sv-SE" sz="2400" dirty="0" smtClean="0">
                <a:solidFill>
                  <a:srgbClr val="FFC000"/>
                </a:solidFill>
                <a:latin typeface="Monotype Corsiva" pitchFamily="66" charset="0"/>
              </a:rPr>
              <a:t>*</a:t>
            </a:r>
            <a:r>
              <a:rPr lang="sk-SK" sz="2400" dirty="0" smtClean="0">
                <a:solidFill>
                  <a:srgbClr val="FFC000"/>
                </a:solidFill>
                <a:latin typeface="Monotype Corsiva" pitchFamily="66" charset="0"/>
              </a:rPr>
              <a:t>23.4.1564</a:t>
            </a:r>
          </a:p>
          <a:p>
            <a:r>
              <a:rPr lang="sv-SE" sz="2400" dirty="0" smtClean="0">
                <a:solidFill>
                  <a:srgbClr val="FFC000"/>
                </a:solidFill>
                <a:latin typeface="Monotype Corsiva" pitchFamily="66" charset="0"/>
              </a:rPr>
              <a:t>†</a:t>
            </a:r>
            <a:r>
              <a:rPr lang="sk-SK" sz="2400" dirty="0" smtClean="0">
                <a:solidFill>
                  <a:srgbClr val="FFC000"/>
                </a:solidFill>
                <a:latin typeface="Monotype Corsiva" pitchFamily="66" charset="0"/>
              </a:rPr>
              <a:t>23.4.1616</a:t>
            </a:r>
            <a:endParaRPr lang="sk-SK" sz="24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9" name="Obrázek 8" descr="http://www.abcknihy.sk/BookImages/30022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714752"/>
            <a:ext cx="1071570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Obrázek 9" descr="http://www.obalkyknih.cz/file/cover/279291/medium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857628"/>
            <a:ext cx="1214446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Obrázek 10" descr="http://imgs.pricemania.sk/c/170x170/obrazok367053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5143512"/>
            <a:ext cx="1214446" cy="1571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Obrázek 11" descr="http://www.literama.sk/data/produkty/obrazky/8/5/1/3/9/othello_b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571876"/>
            <a:ext cx="1181100" cy="17630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Obrázek 12" descr="http://nd04.jxs.cz/351/309/353dda3b05_71849071_o2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5000636"/>
            <a:ext cx="1143008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Obrázek 13" descr="http://t3.gstatic.com/images?q=tbn:ANd9GcQvSu9KzlqwQZWgleiqhRX-321yqG7LOXMAfq-NAtZn_ZXb641rVw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3643314"/>
            <a:ext cx="1028700" cy="16716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Obrázek 14" descr="http://data.bux.sk/book/020/013/0200137/larg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5000636"/>
            <a:ext cx="928694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Obrázek 15" descr="http://data.bux.sk/book/020/029/0200291/large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82" y="3643314"/>
            <a:ext cx="1557339" cy="3000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>
                <a:solidFill>
                  <a:srgbClr val="FFC000"/>
                </a:solidFill>
                <a:latin typeface="Monotype Corsiva" pitchFamily="66" charset="0"/>
              </a:rPr>
              <a:t>Zaujímavosti o autorovi</a:t>
            </a:r>
            <a:endParaRPr lang="sk-SK" i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268799"/>
          </a:xfrm>
        </p:spPr>
        <p:txBody>
          <a:bodyPr>
            <a:normAutofit/>
          </a:bodyPr>
          <a:lstStyle/>
          <a:p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oženil sa s Anne </a:t>
            </a:r>
            <a:r>
              <a:rPr lang="sk-SK" sz="2000" b="1" i="1" dirty="0" err="1" smtClean="0">
                <a:solidFill>
                  <a:srgbClr val="FFC000"/>
                </a:solidFill>
                <a:latin typeface="Monotype Corsiva" pitchFamily="66" charset="0"/>
              </a:rPr>
              <a:t>Hathawayovou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, ktorá už čakala dieťa</a:t>
            </a:r>
          </a:p>
          <a:p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mal  dcéry  </a:t>
            </a:r>
            <a:r>
              <a:rPr lang="sk-SK" sz="2000" b="1" i="1" dirty="0" err="1" smtClean="0">
                <a:solidFill>
                  <a:srgbClr val="FFC000"/>
                </a:solidFill>
                <a:latin typeface="Monotype Corsiva" pitchFamily="66" charset="0"/>
              </a:rPr>
              <a:t>Sussanu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 a </a:t>
            </a:r>
            <a:r>
              <a:rPr lang="sk-SK" sz="2000" b="1" i="1" dirty="0" err="1" smtClean="0">
                <a:solidFill>
                  <a:srgbClr val="FFC000"/>
                </a:solidFill>
                <a:latin typeface="Monotype Corsiva" pitchFamily="66" charset="0"/>
              </a:rPr>
              <a:t>Judithu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  </a:t>
            </a:r>
            <a:r>
              <a:rPr lang="sk-SK" sz="2000" b="1" i="1" dirty="0" err="1" smtClean="0">
                <a:solidFill>
                  <a:srgbClr val="FFC000"/>
                </a:solidFill>
                <a:latin typeface="Monotype Corsiva" pitchFamily="66" charset="0"/>
              </a:rPr>
              <a:t>a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 syna  </a:t>
            </a:r>
            <a:r>
              <a:rPr lang="sk-SK" sz="2000" b="1" i="1" dirty="0" err="1" smtClean="0">
                <a:solidFill>
                  <a:srgbClr val="FFC000"/>
                </a:solidFill>
                <a:latin typeface="Monotype Corsiva" pitchFamily="66" charset="0"/>
              </a:rPr>
              <a:t>Hamneta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, ktorý  však  v 11 rokoch zomrel</a:t>
            </a:r>
          </a:p>
          <a:p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jeho otec  </a:t>
            </a:r>
            <a:r>
              <a:rPr lang="sk-SK" sz="2000" b="1" i="1" dirty="0" err="1" smtClean="0">
                <a:solidFill>
                  <a:srgbClr val="FFC000"/>
                </a:solidFill>
                <a:latin typeface="Monotype Corsiva" pitchFamily="66" charset="0"/>
              </a:rPr>
              <a:t>John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 Shakespeare, bol úspešným výrobcom rukavíc a krátko po narodení </a:t>
            </a:r>
            <a:r>
              <a:rPr lang="sk-SK" sz="2000" b="1" i="1" dirty="0" err="1" smtClean="0">
                <a:solidFill>
                  <a:srgbClr val="FFC000"/>
                </a:solidFill>
                <a:latin typeface="Monotype Corsiva" pitchFamily="66" charset="0"/>
              </a:rPr>
              <a:t>Williama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  sa dokonca  stal  starostom  mesta</a:t>
            </a:r>
          </a:p>
          <a:p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z finančných  dôvodov sa nedostal na univerzitné štúdiá</a:t>
            </a:r>
          </a:p>
          <a:p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napriek  tomu sa stal  najúspešnejším  dramatikom  všetkých  čias</a:t>
            </a:r>
          </a:p>
          <a:p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závistlivý kolega- dramatik  </a:t>
            </a:r>
            <a:r>
              <a:rPr lang="sk-SK" sz="2000" b="1" i="1" dirty="0" err="1" smtClean="0">
                <a:solidFill>
                  <a:srgbClr val="FFC000"/>
                </a:solidFill>
                <a:latin typeface="Monotype Corsiva" pitchFamily="66" charset="0"/>
              </a:rPr>
              <a:t>Robert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sk-SK" sz="2000" b="1" i="1" dirty="0" err="1" smtClean="0">
                <a:solidFill>
                  <a:srgbClr val="FFC000"/>
                </a:solidFill>
                <a:latin typeface="Monotype Corsiva" pitchFamily="66" charset="0"/>
              </a:rPr>
              <a:t>Green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 ho osočoval a dal mu prezývku povýšený havran</a:t>
            </a:r>
            <a:endParaRPr lang="sk-SK" sz="2000" b="1" i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4" name="Obrázek 3" descr="http://t3.gstatic.com/images?q=tbn:ANd9GcTObMwqM8tX141YzikJIcKfLz41f_Ykk_Vl6nKWdg_6RfA_3Qz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338942">
            <a:off x="7083185" y="201932"/>
            <a:ext cx="1819275" cy="2085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http://www.profimedia.sk/fotografie/ilustracie-william-shakespeare-otce-nas-lt-hamlet-gt-jeho/profimedia-00106222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786322"/>
            <a:ext cx="3429024" cy="183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http://shakespeare.palomar.edu/images/NewPlace175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857760"/>
            <a:ext cx="250033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leccos.com/pics/pic/stratford-upon-av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072074"/>
            <a:ext cx="2633665" cy="1640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 descr="http://nd04.jxs.cz/021/240/dc00372761_76045758_o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72008"/>
            <a:ext cx="2428875" cy="166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51386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dirty="0" smtClean="0">
              <a:solidFill>
                <a:srgbClr val="FFFF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Shakespeare bol spolumajiteľom najslávnejšieho londýnskeho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800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divadla </a:t>
            </a:r>
            <a:r>
              <a:rPr kumimoji="0" lang="sk-SK" sz="2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Globe</a:t>
            </a: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Theatre</a:t>
            </a: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ktoré sa tešilo kráľovskej priazni.</a:t>
            </a:r>
            <a:endParaRPr kumimoji="0" lang="sk-SK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  <p:pic>
        <p:nvPicPr>
          <p:cNvPr id="5" name="Obrázek 4" descr="http://simonak.eu/images/obrazky_ostatni_strany/h_k/4_23_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714620"/>
            <a:ext cx="2428875" cy="19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http://media.novinky.cz/638/236389-original1-e2zf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571612"/>
            <a:ext cx="2428875" cy="182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délník 7"/>
          <p:cNvSpPr/>
          <p:nvPr/>
        </p:nvSpPr>
        <p:spPr>
          <a:xfrm>
            <a:off x="5357818" y="1714488"/>
            <a:ext cx="3786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sz="2000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Múzeum v jeho rodnom dome</a:t>
            </a:r>
            <a:endParaRPr lang="sk-SK" sz="2000" dirty="0" smtClean="0">
              <a:solidFill>
                <a:srgbClr val="FFC000"/>
              </a:solidFill>
              <a:latin typeface="Arial" pitchFamily="34" charset="0"/>
            </a:endParaRPr>
          </a:p>
        </p:txBody>
      </p:sp>
      <p:pic>
        <p:nvPicPr>
          <p:cNvPr id="11" name="Obrázek 10" descr="http://i.lidovky.cz/10/081/lnc460/LYA350277_P102027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857628"/>
            <a:ext cx="2552700" cy="171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http://i.lidovky.cz/10/081/lngal/LYA35027c_Snimek_532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2214554"/>
            <a:ext cx="2771775" cy="1849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>
                <a:solidFill>
                  <a:srgbClr val="FFC000"/>
                </a:solidFill>
                <a:latin typeface="Monotype Corsiva" pitchFamily="66" charset="0"/>
              </a:rPr>
              <a:t>Najslávnejšia dráma všetkých čias</a:t>
            </a:r>
            <a:endParaRPr lang="sk-SK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8596" y="1214422"/>
            <a:ext cx="4614866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b="1" dirty="0" smtClean="0">
                <a:solidFill>
                  <a:srgbClr val="FFC000"/>
                </a:solidFill>
                <a:latin typeface="Monotype Corsiva" pitchFamily="66" charset="0"/>
              </a:rPr>
              <a:t>Literárny druh : </a:t>
            </a:r>
            <a:r>
              <a:rPr lang="sk-SK" sz="1800" dirty="0" smtClean="0">
                <a:solidFill>
                  <a:srgbClr val="FFC000"/>
                </a:solidFill>
                <a:latin typeface="Monotype Corsiva" pitchFamily="66" charset="0"/>
              </a:rPr>
              <a:t>dráma</a:t>
            </a:r>
          </a:p>
          <a:p>
            <a:pPr>
              <a:buNone/>
            </a:pPr>
            <a:r>
              <a:rPr lang="sk-SK" sz="1800" b="1" dirty="0" smtClean="0">
                <a:solidFill>
                  <a:srgbClr val="FFC000"/>
                </a:solidFill>
                <a:latin typeface="Monotype Corsiva" pitchFamily="66" charset="0"/>
              </a:rPr>
              <a:t>Literárny útvar : </a:t>
            </a:r>
            <a:r>
              <a:rPr lang="sk-SK" sz="1800" dirty="0" smtClean="0">
                <a:solidFill>
                  <a:srgbClr val="FFC000"/>
                </a:solidFill>
                <a:latin typeface="Monotype Corsiva" pitchFamily="66" charset="0"/>
              </a:rPr>
              <a:t>tragédia</a:t>
            </a:r>
          </a:p>
          <a:p>
            <a:pPr>
              <a:buNone/>
            </a:pPr>
            <a:r>
              <a:rPr lang="sk-SK" sz="1800" b="1" dirty="0" smtClean="0">
                <a:solidFill>
                  <a:srgbClr val="FFC000"/>
                </a:solidFill>
                <a:latin typeface="Monotype Corsiva" pitchFamily="66" charset="0"/>
              </a:rPr>
              <a:t>Dejové členenie : </a:t>
            </a:r>
            <a:r>
              <a:rPr lang="sk-SK" sz="1800" dirty="0" smtClean="0">
                <a:solidFill>
                  <a:srgbClr val="FFC000"/>
                </a:solidFill>
                <a:latin typeface="Monotype Corsiva" pitchFamily="66" charset="0"/>
              </a:rPr>
              <a:t>5 dejstiev</a:t>
            </a:r>
          </a:p>
          <a:p>
            <a:pPr>
              <a:buNone/>
            </a:pPr>
            <a:r>
              <a:rPr lang="sk-SK" sz="1800" b="1" dirty="0" smtClean="0">
                <a:solidFill>
                  <a:srgbClr val="FFC000"/>
                </a:solidFill>
                <a:latin typeface="Monotype Corsiva" pitchFamily="66" charset="0"/>
              </a:rPr>
              <a:t>Idea :</a:t>
            </a:r>
            <a:r>
              <a:rPr lang="sk-SK" sz="1800" dirty="0" smtClean="0">
                <a:solidFill>
                  <a:srgbClr val="FFC000"/>
                </a:solidFill>
                <a:latin typeface="Monotype Corsiva" pitchFamily="66" charset="0"/>
              </a:rPr>
              <a:t> žiaden čin neostane nepotrestaný</a:t>
            </a:r>
          </a:p>
          <a:p>
            <a:pPr>
              <a:buNone/>
            </a:pPr>
            <a:r>
              <a:rPr lang="sk-SK" sz="1800" dirty="0" smtClean="0">
                <a:solidFill>
                  <a:srgbClr val="FFC000"/>
                </a:solidFill>
                <a:latin typeface="Monotype Corsiva" pitchFamily="66" charset="0"/>
              </a:rPr>
              <a:t>          odsúdenie ľudskej ctižiadosti  po bohatstve</a:t>
            </a:r>
          </a:p>
          <a:p>
            <a:pPr>
              <a:buNone/>
            </a:pPr>
            <a:r>
              <a:rPr lang="sk-SK" sz="1800" b="1" dirty="0" smtClean="0">
                <a:solidFill>
                  <a:srgbClr val="FFC000"/>
                </a:solidFill>
                <a:latin typeface="Monotype Corsiva" pitchFamily="66" charset="0"/>
              </a:rPr>
              <a:t>Kontrasty : </a:t>
            </a:r>
            <a:r>
              <a:rPr lang="sk-SK" sz="1800" dirty="0" smtClean="0">
                <a:solidFill>
                  <a:srgbClr val="FFC000"/>
                </a:solidFill>
                <a:latin typeface="Monotype Corsiva" pitchFamily="66" charset="0"/>
              </a:rPr>
              <a:t>život - smrť</a:t>
            </a:r>
          </a:p>
          <a:p>
            <a:pPr>
              <a:buNone/>
            </a:pPr>
            <a:r>
              <a:rPr lang="sk-SK" sz="1800" dirty="0" smtClean="0">
                <a:solidFill>
                  <a:srgbClr val="FFC000"/>
                </a:solidFill>
                <a:latin typeface="Monotype Corsiva" pitchFamily="66" charset="0"/>
              </a:rPr>
              <a:t>                    láska - nenávisť</a:t>
            </a:r>
          </a:p>
          <a:p>
            <a:pPr>
              <a:buNone/>
            </a:pPr>
            <a:r>
              <a:rPr lang="sk-SK" sz="1800" b="1" dirty="0" smtClean="0">
                <a:solidFill>
                  <a:srgbClr val="FFC000"/>
                </a:solidFill>
                <a:latin typeface="Monotype Corsiva" pitchFamily="66" charset="0"/>
              </a:rPr>
              <a:t>Krátko o diele :</a:t>
            </a:r>
          </a:p>
          <a:p>
            <a:pPr algn="just">
              <a:buNone/>
            </a:pPr>
            <a:r>
              <a:rPr lang="sk-SK" sz="1800" i="1" dirty="0" smtClean="0">
                <a:solidFill>
                  <a:srgbClr val="FFC000"/>
                </a:solidFill>
                <a:latin typeface="Monotype Corsiva" pitchFamily="66" charset="0"/>
              </a:rPr>
              <a:t> Zobrazuje boj  jednotlivca  so svetom intríg a zločinu.</a:t>
            </a:r>
          </a:p>
          <a:p>
            <a:pPr algn="just">
              <a:buNone/>
            </a:pPr>
            <a:r>
              <a:rPr lang="sk-SK" sz="1800" i="1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sk-SK" sz="1800" i="1" dirty="0" err="1" smtClean="0">
                <a:solidFill>
                  <a:srgbClr val="FFC000"/>
                </a:solidFill>
                <a:latin typeface="Monotype Corsiva" pitchFamily="66" charset="0"/>
              </a:rPr>
              <a:t>Hamlet</a:t>
            </a:r>
            <a:r>
              <a:rPr lang="sk-SK" sz="1800" i="1" dirty="0" smtClean="0">
                <a:solidFill>
                  <a:srgbClr val="FFC000"/>
                </a:solidFill>
                <a:latin typeface="Monotype Corsiva" pitchFamily="66" charset="0"/>
              </a:rPr>
              <a:t> síce podľahne v nerovnom zápase so skazeným </a:t>
            </a:r>
          </a:p>
          <a:p>
            <a:pPr algn="just">
              <a:buNone/>
            </a:pPr>
            <a:r>
              <a:rPr lang="sk-SK" sz="1800" i="1" dirty="0" smtClean="0">
                <a:solidFill>
                  <a:srgbClr val="FFC000"/>
                </a:solidFill>
                <a:latin typeface="Monotype Corsiva" pitchFamily="66" charset="0"/>
              </a:rPr>
              <a:t>svetom, pomenuje však príčiny a nositeľov zla a usiluje </a:t>
            </a:r>
          </a:p>
          <a:p>
            <a:pPr algn="just">
              <a:buNone/>
            </a:pPr>
            <a:r>
              <a:rPr lang="sk-SK" sz="1800" i="1" dirty="0" smtClean="0">
                <a:solidFill>
                  <a:srgbClr val="FFC000"/>
                </a:solidFill>
                <a:latin typeface="Monotype Corsiva" pitchFamily="66" charset="0"/>
              </a:rPr>
              <a:t>sa o ich zlepšenie.  Hra odráža krízové  javy Anglicka</a:t>
            </a:r>
          </a:p>
          <a:p>
            <a:pPr algn="just">
              <a:buNone/>
            </a:pPr>
            <a:r>
              <a:rPr lang="sk-SK" sz="1800" i="1" dirty="0" smtClean="0">
                <a:solidFill>
                  <a:srgbClr val="FFC000"/>
                </a:solidFill>
                <a:latin typeface="Monotype Corsiva" pitchFamily="66" charset="0"/>
              </a:rPr>
              <a:t> na prelome 16.a 17. storočia, ako aj osobný zármutok</a:t>
            </a:r>
          </a:p>
          <a:p>
            <a:pPr algn="just">
              <a:buNone/>
            </a:pPr>
            <a:r>
              <a:rPr lang="sk-SK" sz="1800" i="1" dirty="0" smtClean="0">
                <a:solidFill>
                  <a:srgbClr val="FFC000"/>
                </a:solidFill>
                <a:latin typeface="Monotype Corsiva" pitchFamily="66" charset="0"/>
              </a:rPr>
              <a:t> Shakespeara nad smrťou syna </a:t>
            </a:r>
            <a:r>
              <a:rPr lang="sk-SK" sz="1800" i="1" dirty="0" err="1" smtClean="0">
                <a:solidFill>
                  <a:srgbClr val="FFC000"/>
                </a:solidFill>
                <a:latin typeface="Monotype Corsiva" pitchFamily="66" charset="0"/>
              </a:rPr>
              <a:t>Hamneta</a:t>
            </a:r>
            <a:r>
              <a:rPr lang="sk-SK" sz="1800" i="1" dirty="0" smtClean="0">
                <a:solidFill>
                  <a:srgbClr val="FFC000"/>
                </a:solidFill>
                <a:latin typeface="Monotype Corsiva" pitchFamily="66" charset="0"/>
              </a:rPr>
              <a:t>. Vzdáva hold</a:t>
            </a:r>
          </a:p>
          <a:p>
            <a:pPr algn="just">
              <a:buNone/>
            </a:pPr>
            <a:r>
              <a:rPr lang="sk-SK" sz="1800" i="1" dirty="0" smtClean="0">
                <a:solidFill>
                  <a:srgbClr val="FFC000"/>
                </a:solidFill>
                <a:latin typeface="Monotype Corsiva" pitchFamily="66" charset="0"/>
              </a:rPr>
              <a:t>divadlu – v hre je prítomné divadlo v divadle (potulní</a:t>
            </a:r>
          </a:p>
          <a:p>
            <a:pPr algn="just">
              <a:buNone/>
            </a:pPr>
            <a:r>
              <a:rPr lang="sk-SK" sz="1800" i="1" dirty="0" smtClean="0">
                <a:solidFill>
                  <a:srgbClr val="FFC000"/>
                </a:solidFill>
                <a:latin typeface="Monotype Corsiva" pitchFamily="66" charset="0"/>
              </a:rPr>
              <a:t>herci hrajú predstavenie na dánskom kráľovom dvore).</a:t>
            </a:r>
          </a:p>
          <a:p>
            <a:pPr algn="just">
              <a:buNone/>
            </a:pPr>
            <a:endParaRPr lang="sk-SK" sz="1800" i="1" dirty="0" smtClean="0">
              <a:latin typeface="Old English Text MT" pitchFamily="66" charset="0"/>
            </a:endParaRPr>
          </a:p>
          <a:p>
            <a:pPr>
              <a:buNone/>
            </a:pPr>
            <a:endParaRPr lang="sk-SK" dirty="0" smtClean="0">
              <a:latin typeface="Old English Text MT" pitchFamily="66" charset="0"/>
            </a:endParaRPr>
          </a:p>
          <a:p>
            <a:pPr>
              <a:buNone/>
            </a:pPr>
            <a:endParaRPr lang="sk-SK" dirty="0"/>
          </a:p>
        </p:txBody>
      </p:sp>
      <p:sp>
        <p:nvSpPr>
          <p:cNvPr id="5" name="Obdélník 4"/>
          <p:cNvSpPr/>
          <p:nvPr/>
        </p:nvSpPr>
        <p:spPr>
          <a:xfrm>
            <a:off x="5286380" y="6215082"/>
            <a:ext cx="642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dirty="0" smtClean="0">
                <a:latin typeface="Monotype Corsiva" pitchFamily="66" charset="0"/>
              </a:rPr>
              <a:t> </a:t>
            </a:r>
            <a:endParaRPr lang="sk-SK" dirty="0" smtClean="0">
              <a:latin typeface="Old English Text MT" pitchFamily="66" charset="0"/>
            </a:endParaRPr>
          </a:p>
        </p:txBody>
      </p:sp>
      <p:pic>
        <p:nvPicPr>
          <p:cNvPr id="7" name="Obrázek 6" descr="http://www.booksforkids.cz/fotky15169/fotos/_vyr_410Hamle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857364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http://theibtaurisblog.files.wordpress.com/2012/03/hamlet-1962-xx-carel-weight.jpg?w=58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14422"/>
            <a:ext cx="22145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Zástupný symbol pro obsah 11" descr="http://t3.gstatic.com/images?q=tbn:ANd9GcRnd9WIEZD7tNNuFGkh_IbA38xMKtPbpWQk1r3f3NAnx5Yj9KsbtA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857628"/>
            <a:ext cx="185738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4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4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4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4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4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57166"/>
            <a:ext cx="8658196" cy="1143000"/>
          </a:xfrm>
        </p:spPr>
        <p:txBody>
          <a:bodyPr>
            <a:normAutofit/>
          </a:bodyPr>
          <a:lstStyle/>
          <a:p>
            <a:pPr algn="l"/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Miesto deja </a:t>
            </a:r>
            <a:r>
              <a:rPr lang="sk-SK" sz="2000" i="1" dirty="0" smtClean="0">
                <a:solidFill>
                  <a:srgbClr val="FFC000"/>
                </a:solidFill>
                <a:latin typeface="Monotype Corsiva" pitchFamily="66" charset="0"/>
              </a:rPr>
              <a:t>:</a:t>
            </a:r>
            <a:r>
              <a:rPr lang="sk-SK" sz="2000" b="1" i="1" dirty="0" smtClean="0">
                <a:solidFill>
                  <a:srgbClr val="FFC000"/>
                </a:solidFill>
                <a:latin typeface="Monotype Corsiva" pitchFamily="66" charset="0"/>
              </a:rPr>
              <a:t> Dánsko , hrad   </a:t>
            </a:r>
            <a:r>
              <a:rPr lang="sk-SK" sz="2000" b="1" i="1" dirty="0" err="1" smtClean="0">
                <a:solidFill>
                  <a:srgbClr val="FFC000"/>
                </a:solidFill>
                <a:latin typeface="Monotype Corsiva" pitchFamily="66" charset="0"/>
              </a:rPr>
              <a:t>Elsinor</a:t>
            </a:r>
            <a:endParaRPr lang="sk-SK" sz="2000" i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14422"/>
            <a:ext cx="8858280" cy="5429288"/>
          </a:xfrm>
        </p:spPr>
        <p:txBody>
          <a:bodyPr>
            <a:noAutofit/>
          </a:bodyPr>
          <a:lstStyle/>
          <a:p>
            <a:pPr>
              <a:buNone/>
            </a:pPr>
            <a:endParaRPr lang="sk-SK" sz="1800" b="1" i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Hlavné postavy : </a:t>
            </a:r>
            <a:r>
              <a:rPr lang="sk-SK" sz="1800" b="1" i="1" dirty="0" err="1">
                <a:solidFill>
                  <a:srgbClr val="FFC000"/>
                </a:solidFill>
                <a:latin typeface="Monotype Corsiva" pitchFamily="66" charset="0"/>
              </a:rPr>
              <a:t>C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laudius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– dánsky kráľ</a:t>
            </a:r>
          </a:p>
          <a:p>
            <a:pPr>
              <a:buNone/>
            </a:pPr>
            <a:r>
              <a:rPr lang="sk-SK" sz="1800" b="1" i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Hamlet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– dánsky princ, syn zosnulého kráľa a synovec terajšieho kráľa</a:t>
            </a:r>
          </a:p>
          <a:p>
            <a:pPr>
              <a:buNone/>
            </a:pPr>
            <a:r>
              <a:rPr lang="sk-SK" sz="1800" b="1" i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Gertrúda – dánska kráľovná,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Hamletova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matka</a:t>
            </a:r>
          </a:p>
          <a:p>
            <a:pPr>
              <a:buNone/>
            </a:pPr>
            <a:r>
              <a:rPr lang="sk-SK" sz="1800" b="1" i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Polónius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– hlavný kráľovský radca</a:t>
            </a:r>
          </a:p>
          <a:p>
            <a:pPr>
              <a:buNone/>
            </a:pPr>
            <a:r>
              <a:rPr lang="sk-SK" sz="1800" b="1" i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Ofélia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–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Polóniova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dcéra </a:t>
            </a:r>
          </a:p>
          <a:p>
            <a:pPr>
              <a:buNone/>
            </a:pPr>
            <a:r>
              <a:rPr lang="sk-SK" sz="1800" b="1" i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Laertes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–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Polóniov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syn </a:t>
            </a:r>
          </a:p>
          <a:p>
            <a:pPr>
              <a:buNone/>
            </a:pPr>
            <a:r>
              <a:rPr lang="sk-SK" sz="1800" b="1" i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Reynaldo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–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Polóniov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sluha </a:t>
            </a:r>
          </a:p>
          <a:p>
            <a:pPr>
              <a:buNone/>
            </a:pPr>
            <a:r>
              <a:rPr lang="sk-SK" sz="1800" b="1" i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Horatio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–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Hamletov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priateľ </a:t>
            </a:r>
          </a:p>
          <a:p>
            <a:pPr>
              <a:buNone/>
            </a:pP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Rosencrantz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– bývalý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Hamletov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spolužiak</a:t>
            </a:r>
          </a:p>
          <a:p>
            <a:pPr>
              <a:buNone/>
            </a:pPr>
            <a:r>
              <a:rPr lang="sk-SK" sz="1800" b="1" i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Guildenstern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– bývalý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Hamletov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spolužiak</a:t>
            </a:r>
          </a:p>
          <a:p>
            <a:pPr>
              <a:buNone/>
            </a:pPr>
            <a:r>
              <a:rPr lang="sk-SK" sz="1800" b="1" i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Ostric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– výstredný švihák </a:t>
            </a:r>
          </a:p>
          <a:p>
            <a:pPr>
              <a:buNone/>
            </a:pPr>
            <a:r>
              <a:rPr lang="sk-SK" sz="1800" b="1" i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</a:t>
            </a:r>
            <a:r>
              <a:rPr lang="sk-SK" sz="1800" b="1" i="1" dirty="0" err="1" smtClean="0">
                <a:solidFill>
                  <a:srgbClr val="FFC000"/>
                </a:solidFill>
                <a:latin typeface="Monotype Corsiva" pitchFamily="66" charset="0"/>
              </a:rPr>
              <a:t>Fortinbras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– nórsky princ</a:t>
            </a:r>
          </a:p>
          <a:p>
            <a:pPr>
              <a:buNone/>
            </a:pP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Šľachtici, dvorné dámy, vojaci, námorníci, kňaz, hrobári, posol </a:t>
            </a:r>
            <a:r>
              <a:rPr lang="sk-SK" sz="1800" b="1" i="1" dirty="0">
                <a:solidFill>
                  <a:srgbClr val="FFC000"/>
                </a:solidFill>
                <a:latin typeface="Monotype Corsiva" pitchFamily="66" charset="0"/>
              </a:rPr>
              <a:t>,</a:t>
            </a:r>
            <a:r>
              <a:rPr lang="sk-SK" sz="1800" b="1" i="1" dirty="0" smtClean="0">
                <a:solidFill>
                  <a:srgbClr val="FFC000"/>
                </a:solidFill>
                <a:latin typeface="Monotype Corsiva" pitchFamily="66" charset="0"/>
              </a:rPr>
              <a:t> sprievod                 </a:t>
            </a:r>
            <a:r>
              <a:rPr lang="sk-SK" sz="1800" b="1" i="1" dirty="0" smtClean="0">
                <a:solidFill>
                  <a:srgbClr val="FFFF00"/>
                </a:solidFill>
                <a:latin typeface="Monotype Corsiva" pitchFamily="66" charset="0"/>
              </a:rPr>
              <a:t>               </a:t>
            </a:r>
          </a:p>
          <a:p>
            <a:pPr>
              <a:buNone/>
            </a:pPr>
            <a:r>
              <a:rPr lang="sk-SK" sz="1800" b="1" i="1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a duch  </a:t>
            </a:r>
            <a:r>
              <a:rPr lang="sk-SK" sz="1800" b="1" i="1" dirty="0" err="1" smtClean="0">
                <a:solidFill>
                  <a:srgbClr val="FFFF00"/>
                </a:solidFill>
                <a:latin typeface="Monotype Corsiva" pitchFamily="66" charset="0"/>
              </a:rPr>
              <a:t>Hamletovho</a:t>
            </a:r>
            <a:r>
              <a:rPr lang="sk-SK" sz="1800" b="1" i="1" dirty="0" smtClean="0">
                <a:solidFill>
                  <a:srgbClr val="FFFF00"/>
                </a:solidFill>
                <a:latin typeface="Monotype Corsiva" pitchFamily="66" charset="0"/>
              </a:rPr>
              <a:t>  otca </a:t>
            </a:r>
          </a:p>
          <a:p>
            <a:pPr>
              <a:buNone/>
            </a:pPr>
            <a:r>
              <a:rPr lang="sk-SK" sz="1800" dirty="0" smtClean="0">
                <a:solidFill>
                  <a:srgbClr val="FFFF00"/>
                </a:solidFill>
                <a:latin typeface="Old English Text MT" pitchFamily="66" charset="0"/>
              </a:rPr>
              <a:t>                                   </a:t>
            </a:r>
            <a:endParaRPr lang="sk-SK" sz="1800" dirty="0">
              <a:solidFill>
                <a:srgbClr val="FFFF00"/>
              </a:solidFill>
              <a:latin typeface="Old English Text MT" pitchFamily="66" charset="0"/>
            </a:endParaRPr>
          </a:p>
        </p:txBody>
      </p:sp>
      <p:pic>
        <p:nvPicPr>
          <p:cNvPr id="5" name="Obrázek 4" descr="http://cache2.artprintimages.com/lrg/46/4603/HR4FG00Z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252567">
            <a:off x="6520308" y="185263"/>
            <a:ext cx="2571768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http://www.oregonlink.com/elsinore/images/princehamlet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285992"/>
            <a:ext cx="2286016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 descr="http://richmondsfblog.com/images/hamlet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42852"/>
            <a:ext cx="271464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http://t2.gstatic.com/images?q=tbn:ANd9GcSKnpTWfXxedl-QxEgCbiQKsfn6DdtKiEshZsmjCV3rkP-IFDSXl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000504"/>
            <a:ext cx="3000364" cy="15001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96908"/>
          </a:xfrm>
        </p:spPr>
        <p:txBody>
          <a:bodyPr>
            <a:normAutofit/>
          </a:bodyPr>
          <a:lstStyle/>
          <a:p>
            <a:pPr algn="l"/>
            <a:r>
              <a:rPr lang="sk-SK" dirty="0" smtClean="0">
                <a:solidFill>
                  <a:srgbClr val="FFC000"/>
                </a:solidFill>
                <a:latin typeface="Monotype Corsiva" pitchFamily="66" charset="0"/>
              </a:rPr>
              <a:t>Obsah diela</a:t>
            </a:r>
            <a:endParaRPr lang="sk-SK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57158" y="1857364"/>
            <a:ext cx="8543956" cy="47149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sk-SK" sz="2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Dánsky  kráľovič  sa  od  nočného  prízraku  svojho otca na  hradbách  hradu 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Elsinor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  </a:t>
            </a:r>
          </a:p>
          <a:p>
            <a:pPr>
              <a:buNone/>
            </a:pP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dozvedá,  že kráľa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Hamleta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  zavraždil  jeho  brat, terajší kráľ 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Claudius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 , ktorý sa oženil  </a:t>
            </a:r>
          </a:p>
          <a:p>
            <a:pPr>
              <a:buNone/>
            </a:pP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s  jeho matkou, kráľovnou Gertrúdou. Princ, zaľúbený  do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Ofélie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 , dcéry  komorníka </a:t>
            </a:r>
          </a:p>
          <a:p>
            <a:pPr>
              <a:buNone/>
            </a:pP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Polonia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, predstiera šialenstvo , aby pomstil  vraždu.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Oféliin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  brat 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Laertes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  aj  otec 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Polonius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Ju od lásky  k šialenému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Hamletovi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  odrádzajú.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Hamlet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 využije  návštevu  hereckej družiny </a:t>
            </a:r>
          </a:p>
          <a:p>
            <a:pPr>
              <a:buNone/>
            </a:pP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na  zinscenovanie  podobenstva  o  zavraždení  svojho otca.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Claudius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 je hrou otrasený, a tak </a:t>
            </a:r>
          </a:p>
          <a:p>
            <a:pPr>
              <a:buNone/>
            </a:pP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ho chce 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Hamlet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 zabiť. Mečom však prepichne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Polonia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. Nešťastná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Ofélia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 za pomätie  a utopí </a:t>
            </a:r>
          </a:p>
          <a:p>
            <a:pPr>
              <a:buNone/>
            </a:pP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sa. Jej  brat  vyzve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Hamleta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  na súboj.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Hamlet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  v  súboji  síce zvíťazí , ale pretože súperov meč </a:t>
            </a:r>
          </a:p>
          <a:p>
            <a:pPr>
              <a:buNone/>
            </a:pP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je otrávený, po zranení  zomiera spolu  z 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Laertom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. Ešte predtým však 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však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  zabije kráľa, </a:t>
            </a:r>
          </a:p>
          <a:p>
            <a:pPr>
              <a:buNone/>
            </a:pP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stane sa svedkom  kráľovninej  smrti, ktorá omylom  vypila  pohár otráveného vína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orčeného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Hamletovi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, a zabráni samovražde  priateľa  Horácia, ktorý  má objasniť  okolnosti princovho </a:t>
            </a:r>
          </a:p>
          <a:p>
            <a:pPr>
              <a:buNone/>
            </a:pP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tragického  osudu. Umierajúci 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Hamlet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  za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panovíka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  Dánska  určí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Fortinbrasa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- nórskeho </a:t>
            </a:r>
          </a:p>
          <a:p>
            <a:pPr>
              <a:buNone/>
            </a:pP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vojvodu , ktorý sa vracia z vojenskej výpravy. Dánsky trón  tak získa cudzinec, pretože dynastia</a:t>
            </a:r>
          </a:p>
          <a:p>
            <a:pPr>
              <a:buNone/>
            </a:pP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vymiera v dôsledku mravného  úpadku  jej  členov.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Fortinbras</a:t>
            </a: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  rozkáže, aby princa </a:t>
            </a:r>
            <a:r>
              <a:rPr lang="sk-SK" sz="2000" dirty="0" err="1" smtClean="0">
                <a:solidFill>
                  <a:srgbClr val="FFFF00"/>
                </a:solidFill>
                <a:latin typeface="Monotype Corsiva" pitchFamily="66" charset="0"/>
              </a:rPr>
              <a:t>Hamleta</a:t>
            </a:r>
            <a:endParaRPr lang="sk-SK" sz="2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sk-SK" sz="2000" dirty="0" smtClean="0">
                <a:solidFill>
                  <a:srgbClr val="FFFF00"/>
                </a:solidFill>
                <a:latin typeface="Monotype Corsiva" pitchFamily="66" charset="0"/>
              </a:rPr>
              <a:t>pochovali s  kráľovskými poctami, čím mu vzdá úctu.          </a:t>
            </a:r>
            <a:endParaRPr lang="sk-SK" sz="2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7" name="Obrázek 6" descr="http://t1.gstatic.com/images?q=tbn:ANd9GcQKVMAs8aqKhXxBDriiEX6cVjrMkc5VxRUHRjWVAdq0nJgtArX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12" y="0"/>
            <a:ext cx="1857388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http://www.topnews.in/files/Shakespear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642918"/>
            <a:ext cx="2143140" cy="152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http://3.bp.blogspot.com/_eYx_Uz5p6TI/R8nnbSK-ZQI/AAAAAAAAAPQ/yJA7qHk3hs0/s320/n_86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571480"/>
            <a:ext cx="1857375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 descr="http://nlessarts.files.wordpress.com/2008/03/edwin_booth_hamlet_187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4214810" y="0"/>
            <a:ext cx="1666876" cy="1975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 descr="http://www.doctormacro.com/Images/Olivier,%20Laurence/Annex/Annex%20-%20Olivier,%20Laurence%20(Hamlet)_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1428736"/>
            <a:ext cx="1214414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806</Words>
  <Application>Microsoft Office PowerPoint</Application>
  <PresentationFormat>Předvádění na obrazovce (4:3)</PresentationFormat>
  <Paragraphs>145</Paragraphs>
  <Slides>12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                                               Prezentácia:                       Slovenský jazyk a literatúra</vt:lpstr>
      <vt:lpstr>               HAMLET</vt:lpstr>
      <vt:lpstr>Charakteristika literatúry v období humanizmu a renesancie</vt:lpstr>
      <vt:lpstr> </vt:lpstr>
      <vt:lpstr>Zaujímavosti o autorovi</vt:lpstr>
      <vt:lpstr>Snímek 6</vt:lpstr>
      <vt:lpstr>Najslávnejšia dráma všetkých čias</vt:lpstr>
      <vt:lpstr>Miesto deja : Dánsko , hrad   Elsinor</vt:lpstr>
      <vt:lpstr>Obsah diela</vt:lpstr>
      <vt:lpstr>História moderným pohľadom</vt:lpstr>
      <vt:lpstr>                 Slávne autorove výroky </vt:lpstr>
      <vt:lpstr>Snímek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Pocitac</dc:creator>
  <cp:lastModifiedBy>Pocitac</cp:lastModifiedBy>
  <cp:revision>126</cp:revision>
  <dcterms:created xsi:type="dcterms:W3CDTF">2012-03-07T10:51:13Z</dcterms:created>
  <dcterms:modified xsi:type="dcterms:W3CDTF">2012-05-06T12:15:09Z</dcterms:modified>
</cp:coreProperties>
</file>